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sldIdLst>
    <p:sldId id="261" r:id="rId5"/>
    <p:sldId id="304" r:id="rId6"/>
    <p:sldId id="272" r:id="rId7"/>
    <p:sldId id="267" r:id="rId8"/>
    <p:sldId id="302" r:id="rId9"/>
    <p:sldId id="305" r:id="rId10"/>
    <p:sldId id="306" r:id="rId11"/>
    <p:sldId id="307" r:id="rId12"/>
    <p:sldId id="308" r:id="rId13"/>
    <p:sldId id="315" r:id="rId14"/>
    <p:sldId id="280" r:id="rId15"/>
    <p:sldId id="312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6E99D3-0A41-43F3-8725-83ED87487F0A}" v="23" dt="2026-01-07T09:34:44.1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1" d="100"/>
          <a:sy n="71" d="100"/>
        </p:scale>
        <p:origin x="58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undo custSel addSld delSld modSld">
      <pc:chgData name="Mandy Morland" userId="a11db512-159d-4d76-b584-a2aac44b47c0" providerId="ADAL" clId="{D1E86093-0E97-4EEF-AC53-A8CBFE5AF3AD}" dt="2026-01-07T09:34:48.691" v="485" actId="1076"/>
      <pc:docMkLst>
        <pc:docMk/>
      </pc:docMkLst>
      <pc:sldChg chg="addSp modSp mod">
        <pc:chgData name="Mandy Morland" userId="a11db512-159d-4d76-b584-a2aac44b47c0" providerId="ADAL" clId="{D1E86093-0E97-4EEF-AC53-A8CBFE5AF3AD}" dt="2026-01-07T09:34:48.691" v="485" actId="1076"/>
        <pc:sldMkLst>
          <pc:docMk/>
          <pc:sldMk cId="2056588475" sldId="261"/>
        </pc:sldMkLst>
        <pc:picChg chg="add mod">
          <ac:chgData name="Mandy Morland" userId="a11db512-159d-4d76-b584-a2aac44b47c0" providerId="ADAL" clId="{D1E86093-0E97-4EEF-AC53-A8CBFE5AF3AD}" dt="2026-01-07T09:34:48.691" v="485" actId="1076"/>
          <ac:picMkLst>
            <pc:docMk/>
            <pc:sldMk cId="2056588475" sldId="261"/>
            <ac:picMk id="3" creationId="{578B14E4-5554-680B-CC9C-498622D24743}"/>
          </ac:picMkLst>
        </pc:picChg>
      </pc:sldChg>
      <pc:sldChg chg="addSp delSp modSp add mod">
        <pc:chgData name="Mandy Morland" userId="a11db512-159d-4d76-b584-a2aac44b47c0" providerId="ADAL" clId="{D1E86093-0E97-4EEF-AC53-A8CBFE5AF3AD}" dt="2026-01-05T11:58:14.371" v="73" actId="1076"/>
        <pc:sldMkLst>
          <pc:docMk/>
          <pc:sldMk cId="2087122954" sldId="266"/>
        </pc:sldMkLst>
        <pc:spChg chg="mod">
          <ac:chgData name="Mandy Morland" userId="a11db512-159d-4d76-b584-a2aac44b47c0" providerId="ADAL" clId="{D1E86093-0E97-4EEF-AC53-A8CBFE5AF3AD}" dt="2026-01-05T11:56:12.460" v="58" actId="255"/>
          <ac:spMkLst>
            <pc:docMk/>
            <pc:sldMk cId="2087122954" sldId="266"/>
            <ac:spMk id="2" creationId="{0ADE9202-B6AB-4C6C-8E0C-0496B50407DB}"/>
          </ac:spMkLst>
        </pc:spChg>
        <pc:spChg chg="mod">
          <ac:chgData name="Mandy Morland" userId="a11db512-159d-4d76-b584-a2aac44b47c0" providerId="ADAL" clId="{D1E86093-0E97-4EEF-AC53-A8CBFE5AF3AD}" dt="2026-01-05T11:56:19.328" v="59" actId="255"/>
          <ac:spMkLst>
            <pc:docMk/>
            <pc:sldMk cId="2087122954" sldId="266"/>
            <ac:spMk id="3" creationId="{69E71682-2890-4F3E-96A0-5A197C6E08FE}"/>
          </ac:spMkLst>
        </pc:spChg>
        <pc:picChg chg="add mod">
          <ac:chgData name="Mandy Morland" userId="a11db512-159d-4d76-b584-a2aac44b47c0" providerId="ADAL" clId="{D1E86093-0E97-4EEF-AC53-A8CBFE5AF3AD}" dt="2026-01-05T11:58:14.371" v="73" actId="1076"/>
          <ac:picMkLst>
            <pc:docMk/>
            <pc:sldMk cId="2087122954" sldId="266"/>
            <ac:picMk id="9" creationId="{8AF27240-9456-0DA2-FC2A-0353E258ACDB}"/>
          </ac:picMkLst>
        </pc:picChg>
      </pc:sldChg>
      <pc:sldChg chg="addSp delSp modSp add mod">
        <pc:chgData name="Mandy Morland" userId="a11db512-159d-4d76-b584-a2aac44b47c0" providerId="ADAL" clId="{D1E86093-0E97-4EEF-AC53-A8CBFE5AF3AD}" dt="2026-01-05T11:16:11.255" v="35" actId="1076"/>
        <pc:sldMkLst>
          <pc:docMk/>
          <pc:sldMk cId="2925790872" sldId="267"/>
        </pc:sldMkLst>
        <pc:spChg chg="mod">
          <ac:chgData name="Mandy Morland" userId="a11db512-159d-4d76-b584-a2aac44b47c0" providerId="ADAL" clId="{D1E86093-0E97-4EEF-AC53-A8CBFE5AF3AD}" dt="2026-01-05T11:14:03.115" v="27" actId="6549"/>
          <ac:spMkLst>
            <pc:docMk/>
            <pc:sldMk cId="2925790872" sldId="267"/>
            <ac:spMk id="3" creationId="{960D458D-B861-49C0-A2E7-DA1D5F4A273F}"/>
          </ac:spMkLst>
        </pc:spChg>
        <pc:picChg chg="add mod">
          <ac:chgData name="Mandy Morland" userId="a11db512-159d-4d76-b584-a2aac44b47c0" providerId="ADAL" clId="{D1E86093-0E97-4EEF-AC53-A8CBFE5AF3AD}" dt="2026-01-05T11:16:11.255" v="35" actId="1076"/>
          <ac:picMkLst>
            <pc:docMk/>
            <pc:sldMk cId="2925790872" sldId="267"/>
            <ac:picMk id="6" creationId="{2C86ADC2-8467-44A7-D755-F6E90C3E6C5D}"/>
          </ac:picMkLst>
        </pc:picChg>
      </pc:sldChg>
      <pc:sldChg chg="addSp delSp modSp add mod">
        <pc:chgData name="Mandy Morland" userId="a11db512-159d-4d76-b584-a2aac44b47c0" providerId="ADAL" clId="{D1E86093-0E97-4EEF-AC53-A8CBFE5AF3AD}" dt="2026-01-05T11:12:54.307" v="16" actId="255"/>
        <pc:sldMkLst>
          <pc:docMk/>
          <pc:sldMk cId="605047230" sldId="272"/>
        </pc:sldMkLst>
        <pc:spChg chg="mod">
          <ac:chgData name="Mandy Morland" userId="a11db512-159d-4d76-b584-a2aac44b47c0" providerId="ADAL" clId="{D1E86093-0E97-4EEF-AC53-A8CBFE5AF3AD}" dt="2026-01-05T11:11:42.582" v="5" actId="255"/>
          <ac:spMkLst>
            <pc:docMk/>
            <pc:sldMk cId="605047230" sldId="272"/>
            <ac:spMk id="2" creationId="{CEAFD752-B1F7-4476-A2CA-E4B8D1A5031F}"/>
          </ac:spMkLst>
        </pc:spChg>
        <pc:spChg chg="mod">
          <ac:chgData name="Mandy Morland" userId="a11db512-159d-4d76-b584-a2aac44b47c0" providerId="ADAL" clId="{D1E86093-0E97-4EEF-AC53-A8CBFE5AF3AD}" dt="2026-01-05T11:12:54.307" v="16" actId="255"/>
          <ac:spMkLst>
            <pc:docMk/>
            <pc:sldMk cId="605047230" sldId="272"/>
            <ac:spMk id="3" creationId="{960D458D-B861-49C0-A2E7-DA1D5F4A273F}"/>
          </ac:spMkLst>
        </pc:spChg>
        <pc:picChg chg="add mod">
          <ac:chgData name="Mandy Morland" userId="a11db512-159d-4d76-b584-a2aac44b47c0" providerId="ADAL" clId="{D1E86093-0E97-4EEF-AC53-A8CBFE5AF3AD}" dt="2026-01-05T11:12:38.889" v="15" actId="14100"/>
          <ac:picMkLst>
            <pc:docMk/>
            <pc:sldMk cId="605047230" sldId="272"/>
            <ac:picMk id="6" creationId="{D0B71F23-2B01-B775-2B2A-8CCD2D98DF38}"/>
          </ac:picMkLst>
        </pc:picChg>
      </pc:sldChg>
      <pc:sldChg chg="add">
        <pc:chgData name="Mandy Morland" userId="a11db512-159d-4d76-b584-a2aac44b47c0" providerId="ADAL" clId="{D1E86093-0E97-4EEF-AC53-A8CBFE5AF3AD}" dt="2026-01-05T11:54:29.312" v="49"/>
        <pc:sldMkLst>
          <pc:docMk/>
          <pc:sldMk cId="3550818605" sldId="280"/>
        </pc:sldMkLst>
      </pc:sldChg>
      <pc:sldChg chg="delSp modSp add mod">
        <pc:chgData name="Mandy Morland" userId="a11db512-159d-4d76-b584-a2aac44b47c0" providerId="ADAL" clId="{D1E86093-0E97-4EEF-AC53-A8CBFE5AF3AD}" dt="2026-01-05T11:17:02.783" v="38" actId="478"/>
        <pc:sldMkLst>
          <pc:docMk/>
          <pc:sldMk cId="2139426317" sldId="302"/>
        </pc:sldMkLst>
        <pc:spChg chg="mod">
          <ac:chgData name="Mandy Morland" userId="a11db512-159d-4d76-b584-a2aac44b47c0" providerId="ADAL" clId="{D1E86093-0E97-4EEF-AC53-A8CBFE5AF3AD}" dt="2026-01-05T11:16:58.892" v="37" actId="27636"/>
          <ac:spMkLst>
            <pc:docMk/>
            <pc:sldMk cId="2139426317" sldId="302"/>
            <ac:spMk id="3" creationId="{53283581-6250-459D-8C8D-F7BC0E629650}"/>
          </ac:spMkLst>
        </pc:spChg>
      </pc:sldChg>
      <pc:sldChg chg="delSp add mod">
        <pc:chgData name="Mandy Morland" userId="a11db512-159d-4d76-b584-a2aac44b47c0" providerId="ADAL" clId="{D1E86093-0E97-4EEF-AC53-A8CBFE5AF3AD}" dt="2026-01-05T11:01:09.863" v="2" actId="478"/>
        <pc:sldMkLst>
          <pc:docMk/>
          <pc:sldMk cId="3376312830" sldId="304"/>
        </pc:sldMkLst>
      </pc:sldChg>
      <pc:sldChg chg="delSp add mod">
        <pc:chgData name="Mandy Morland" userId="a11db512-159d-4d76-b584-a2aac44b47c0" providerId="ADAL" clId="{D1E86093-0E97-4EEF-AC53-A8CBFE5AF3AD}" dt="2026-01-05T11:24:05.254" v="40" actId="478"/>
        <pc:sldMkLst>
          <pc:docMk/>
          <pc:sldMk cId="1983936851" sldId="305"/>
        </pc:sldMkLst>
      </pc:sldChg>
      <pc:sldChg chg="delSp add mod">
        <pc:chgData name="Mandy Morland" userId="a11db512-159d-4d76-b584-a2aac44b47c0" providerId="ADAL" clId="{D1E86093-0E97-4EEF-AC53-A8CBFE5AF3AD}" dt="2026-01-05T11:24:26.689" v="42" actId="478"/>
        <pc:sldMkLst>
          <pc:docMk/>
          <pc:sldMk cId="3933373988" sldId="306"/>
        </pc:sldMkLst>
      </pc:sldChg>
      <pc:sldChg chg="addSp delSp modSp add mod">
        <pc:chgData name="Mandy Morland" userId="a11db512-159d-4d76-b584-a2aac44b47c0" providerId="ADAL" clId="{D1E86093-0E97-4EEF-AC53-A8CBFE5AF3AD}" dt="2026-01-06T09:17:10.408" v="141" actId="12"/>
        <pc:sldMkLst>
          <pc:docMk/>
          <pc:sldMk cId="2537841427" sldId="307"/>
        </pc:sldMkLst>
        <pc:spChg chg="mod">
          <ac:chgData name="Mandy Morland" userId="a11db512-159d-4d76-b584-a2aac44b47c0" providerId="ADAL" clId="{D1E86093-0E97-4EEF-AC53-A8CBFE5AF3AD}" dt="2026-01-06T09:16:15.042" v="132" actId="20577"/>
          <ac:spMkLst>
            <pc:docMk/>
            <pc:sldMk cId="2537841427" sldId="307"/>
            <ac:spMk id="3" creationId="{83BD879D-1976-454D-8CE9-BF4F92855621}"/>
          </ac:spMkLst>
        </pc:spChg>
        <pc:spChg chg="add mod">
          <ac:chgData name="Mandy Morland" userId="a11db512-159d-4d76-b584-a2aac44b47c0" providerId="ADAL" clId="{D1E86093-0E97-4EEF-AC53-A8CBFE5AF3AD}" dt="2026-01-06T09:17:10.408" v="141" actId="12"/>
          <ac:spMkLst>
            <pc:docMk/>
            <pc:sldMk cId="2537841427" sldId="307"/>
            <ac:spMk id="6" creationId="{482F7764-5BB5-4BD3-6D80-CD1ADD234B0B}"/>
          </ac:spMkLst>
        </pc:spChg>
        <pc:picChg chg="del">
          <ac:chgData name="Mandy Morland" userId="a11db512-159d-4d76-b584-a2aac44b47c0" providerId="ADAL" clId="{D1E86093-0E97-4EEF-AC53-A8CBFE5AF3AD}" dt="2026-01-06T09:16:21.607" v="133" actId="478"/>
          <ac:picMkLst>
            <pc:docMk/>
            <pc:sldMk cId="2537841427" sldId="307"/>
            <ac:picMk id="5" creationId="{2983C0C8-F779-4A9D-9594-4BC7947685A1}"/>
          </ac:picMkLst>
        </pc:picChg>
        <pc:picChg chg="del">
          <ac:chgData name="Mandy Morland" userId="a11db512-159d-4d76-b584-a2aac44b47c0" providerId="ADAL" clId="{D1E86093-0E97-4EEF-AC53-A8CBFE5AF3AD}" dt="2026-01-06T09:16:23.271" v="134" actId="478"/>
          <ac:picMkLst>
            <pc:docMk/>
            <pc:sldMk cId="2537841427" sldId="307"/>
            <ac:picMk id="7" creationId="{444B29E3-56B0-4B43-AA22-ACB1234A6F3D}"/>
          </ac:picMkLst>
        </pc:picChg>
      </pc:sldChg>
      <pc:sldChg chg="delSp add mod">
        <pc:chgData name="Mandy Morland" userId="a11db512-159d-4d76-b584-a2aac44b47c0" providerId="ADAL" clId="{D1E86093-0E97-4EEF-AC53-A8CBFE5AF3AD}" dt="2026-01-05T11:51:46.818" v="46" actId="478"/>
        <pc:sldMkLst>
          <pc:docMk/>
          <pc:sldMk cId="1991070096" sldId="308"/>
        </pc:sldMkLst>
      </pc:sldChg>
      <pc:sldChg chg="delSp add del mod">
        <pc:chgData name="Mandy Morland" userId="a11db512-159d-4d76-b584-a2aac44b47c0" providerId="ADAL" clId="{D1E86093-0E97-4EEF-AC53-A8CBFE5AF3AD}" dt="2026-01-06T09:34:42.725" v="481" actId="2696"/>
        <pc:sldMkLst>
          <pc:docMk/>
          <pc:sldMk cId="295770378" sldId="309"/>
        </pc:sldMkLst>
      </pc:sldChg>
      <pc:sldChg chg="delSp add del mod">
        <pc:chgData name="Mandy Morland" userId="a11db512-159d-4d76-b584-a2aac44b47c0" providerId="ADAL" clId="{D1E86093-0E97-4EEF-AC53-A8CBFE5AF3AD}" dt="2026-01-06T09:34:57.508" v="482" actId="2696"/>
        <pc:sldMkLst>
          <pc:docMk/>
          <pc:sldMk cId="155545012" sldId="310"/>
        </pc:sldMkLst>
      </pc:sldChg>
      <pc:sldChg chg="delSp add del mod">
        <pc:chgData name="Mandy Morland" userId="a11db512-159d-4d76-b584-a2aac44b47c0" providerId="ADAL" clId="{D1E86093-0E97-4EEF-AC53-A8CBFE5AF3AD}" dt="2026-01-06T09:35:03.142" v="483" actId="2696"/>
        <pc:sldMkLst>
          <pc:docMk/>
          <pc:sldMk cId="4000019739" sldId="311"/>
        </pc:sldMkLst>
      </pc:sldChg>
      <pc:sldChg chg="add">
        <pc:chgData name="Mandy Morland" userId="a11db512-159d-4d76-b584-a2aac44b47c0" providerId="ADAL" clId="{D1E86093-0E97-4EEF-AC53-A8CBFE5AF3AD}" dt="2026-01-05T11:55:40.402" v="54"/>
        <pc:sldMkLst>
          <pc:docMk/>
          <pc:sldMk cId="22404861" sldId="312"/>
        </pc:sldMkLst>
      </pc:sldChg>
      <pc:sldChg chg="addSp delSp modSp new del mod modClrScheme chgLayout">
        <pc:chgData name="Mandy Morland" userId="a11db512-159d-4d76-b584-a2aac44b47c0" providerId="ADAL" clId="{D1E86093-0E97-4EEF-AC53-A8CBFE5AF3AD}" dt="2026-01-06T09:16:50.079" v="138" actId="2696"/>
        <pc:sldMkLst>
          <pc:docMk/>
          <pc:sldMk cId="882146494" sldId="313"/>
        </pc:sldMkLst>
      </pc:sldChg>
      <pc:sldChg chg="new del">
        <pc:chgData name="Mandy Morland" userId="a11db512-159d-4d76-b584-a2aac44b47c0" providerId="ADAL" clId="{D1E86093-0E97-4EEF-AC53-A8CBFE5AF3AD}" dt="2026-01-06T09:23:54.091" v="143" actId="2696"/>
        <pc:sldMkLst>
          <pc:docMk/>
          <pc:sldMk cId="454350699" sldId="314"/>
        </pc:sldMkLst>
      </pc:sldChg>
      <pc:sldChg chg="addSp delSp modSp new mod modClrScheme chgLayout">
        <pc:chgData name="Mandy Morland" userId="a11db512-159d-4d76-b584-a2aac44b47c0" providerId="ADAL" clId="{D1E86093-0E97-4EEF-AC53-A8CBFE5AF3AD}" dt="2026-01-06T09:34:32.968" v="480" actId="20577"/>
        <pc:sldMkLst>
          <pc:docMk/>
          <pc:sldMk cId="1159349133" sldId="315"/>
        </pc:sldMkLst>
        <pc:spChg chg="add mod ord">
          <ac:chgData name="Mandy Morland" userId="a11db512-159d-4d76-b584-a2aac44b47c0" providerId="ADAL" clId="{D1E86093-0E97-4EEF-AC53-A8CBFE5AF3AD}" dt="2026-01-06T09:34:00.856" v="410" actId="26606"/>
          <ac:spMkLst>
            <pc:docMk/>
            <pc:sldMk cId="1159349133" sldId="315"/>
            <ac:spMk id="2" creationId="{90F8D0CE-3B36-5F4F-EC4F-C9CBED7326FE}"/>
          </ac:spMkLst>
        </pc:spChg>
        <pc:spChg chg="add del mod ord">
          <ac:chgData name="Mandy Morland" userId="a11db512-159d-4d76-b584-a2aac44b47c0" providerId="ADAL" clId="{D1E86093-0E97-4EEF-AC53-A8CBFE5AF3AD}" dt="2026-01-06T09:30:18.472" v="147" actId="700"/>
          <ac:spMkLst>
            <pc:docMk/>
            <pc:sldMk cId="1159349133" sldId="315"/>
            <ac:spMk id="3" creationId="{50402C80-5AF4-C6F1-34AB-4B5091AFBC65}"/>
          </ac:spMkLst>
        </pc:spChg>
        <pc:spChg chg="add del mod ord">
          <ac:chgData name="Mandy Morland" userId="a11db512-159d-4d76-b584-a2aac44b47c0" providerId="ADAL" clId="{D1E86093-0E97-4EEF-AC53-A8CBFE5AF3AD}" dt="2026-01-06T09:30:22.335" v="148"/>
          <ac:spMkLst>
            <pc:docMk/>
            <pc:sldMk cId="1159349133" sldId="315"/>
            <ac:spMk id="4" creationId="{61AF9DA7-35CC-6791-3EC3-EA6AA017DBEC}"/>
          </ac:spMkLst>
        </pc:spChg>
        <pc:spChg chg="add del mod ord">
          <ac:chgData name="Mandy Morland" userId="a11db512-159d-4d76-b584-a2aac44b47c0" providerId="ADAL" clId="{D1E86093-0E97-4EEF-AC53-A8CBFE5AF3AD}" dt="2026-01-06T09:31:02.984" v="156" actId="26606"/>
          <ac:spMkLst>
            <pc:docMk/>
            <pc:sldMk cId="1159349133" sldId="315"/>
            <ac:spMk id="5" creationId="{E05F8B28-9F8F-8B99-E384-2DEB26E1ACC7}"/>
          </ac:spMkLst>
        </pc:spChg>
        <pc:spChg chg="add mod">
          <ac:chgData name="Mandy Morland" userId="a11db512-159d-4d76-b584-a2aac44b47c0" providerId="ADAL" clId="{D1E86093-0E97-4EEF-AC53-A8CBFE5AF3AD}" dt="2026-01-06T09:34:32.968" v="480" actId="20577"/>
          <ac:spMkLst>
            <pc:docMk/>
            <pc:sldMk cId="1159349133" sldId="315"/>
            <ac:spMk id="11" creationId="{D8E571EC-9CAB-CC7A-A7D4-75C79F6D77C0}"/>
          </ac:spMkLst>
        </pc:spChg>
        <pc:graphicFrameChg chg="add mod modGraphic">
          <ac:chgData name="Mandy Morland" userId="a11db512-159d-4d76-b584-a2aac44b47c0" providerId="ADAL" clId="{D1E86093-0E97-4EEF-AC53-A8CBFE5AF3AD}" dt="2026-01-06T09:34:00.856" v="410" actId="26606"/>
          <ac:graphicFrameMkLst>
            <pc:docMk/>
            <pc:sldMk cId="1159349133" sldId="315"/>
            <ac:graphicFrameMk id="6" creationId="{69756006-2C92-FC2A-B7A9-CBB5A290F5E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4808C9-76AB-4AF6-B7B6-A4D56209DF0B}" type="datetimeFigureOut">
              <a:rPr lang="en-GB" smtClean="0"/>
              <a:t>07/01/2026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487A0-8E9A-4517-9324-E7EA9C386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219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9F633-D480-42B2-83AE-17A621F1F86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840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85229-text-photography-question-interrogation-communication-stock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fr/photo/617921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85229-text-photography-question-interrogation-communication-stock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post-it-note/o/objectives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DD2159-D074-074D-139C-55DBA95F272F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CADECC-CCEB-EBF1-C912-402A19CC0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243" y="507359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414" y="745671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8D0CE-3B36-5F4F-EC4F-C9CBED732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Myth Busting!!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D8E571EC-9CAB-CC7A-A7D4-75C79F6D77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employer advertising the most jobs in 2025 was the NHS followed by BAE systems and the councils.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you know what all these employers do?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 you know all the different job roles within each </a:t>
            </a:r>
            <a:r>
              <a:rPr lang="en-US" dirty="0" err="1"/>
              <a:t>organisation</a:t>
            </a:r>
            <a:r>
              <a:rPr lang="en-US" dirty="0"/>
              <a:t>? If not, go away and research to find out more.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9756006-2C92-FC2A-B7A9-CBB5A290F5E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48280504"/>
              </p:ext>
            </p:extLst>
          </p:nvPr>
        </p:nvGraphicFramePr>
        <p:xfrm>
          <a:off x="1145761" y="1825625"/>
          <a:ext cx="4566478" cy="4351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04615">
                  <a:extLst>
                    <a:ext uri="{9D8B030D-6E8A-4147-A177-3AD203B41FA5}">
                      <a16:colId xmlns:a16="http://schemas.microsoft.com/office/drawing/2014/main" val="731820841"/>
                    </a:ext>
                  </a:extLst>
                </a:gridCol>
                <a:gridCol w="1461863">
                  <a:extLst>
                    <a:ext uri="{9D8B030D-6E8A-4147-A177-3AD203B41FA5}">
                      <a16:colId xmlns:a16="http://schemas.microsoft.com/office/drawing/2014/main" val="2265642574"/>
                    </a:ext>
                  </a:extLst>
                </a:gridCol>
              </a:tblGrid>
              <a:tr h="543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NHS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4,081 job postings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extLst>
                  <a:ext uri="{0D108BD9-81ED-4DB2-BD59-A6C34878D82A}">
                    <a16:rowId xmlns:a16="http://schemas.microsoft.com/office/drawing/2014/main" val="1792572346"/>
                  </a:ext>
                </a:extLst>
              </a:tr>
              <a:tr h="543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BAE Systems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3,844 job postings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extLst>
                  <a:ext uri="{0D108BD9-81ED-4DB2-BD59-A6C34878D82A}">
                    <a16:rowId xmlns:a16="http://schemas.microsoft.com/office/drawing/2014/main" val="2901938381"/>
                  </a:ext>
                </a:extLst>
              </a:tr>
              <a:tr h="543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Westmorland &amp; Furness Council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536 job postings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extLst>
                  <a:ext uri="{0D108BD9-81ED-4DB2-BD59-A6C34878D82A}">
                    <a16:rowId xmlns:a16="http://schemas.microsoft.com/office/drawing/2014/main" val="203642760"/>
                  </a:ext>
                </a:extLst>
              </a:tr>
              <a:tr h="543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Cumberland Council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283 job postings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extLst>
                  <a:ext uri="{0D108BD9-81ED-4DB2-BD59-A6C34878D82A}">
                    <a16:rowId xmlns:a16="http://schemas.microsoft.com/office/drawing/2014/main" val="3133909979"/>
                  </a:ext>
                </a:extLst>
              </a:tr>
              <a:tr h="543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A Wilderness Way Limited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262 job postings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extLst>
                  <a:ext uri="{0D108BD9-81ED-4DB2-BD59-A6C34878D82A}">
                    <a16:rowId xmlns:a16="http://schemas.microsoft.com/office/drawing/2014/main" val="2799446291"/>
                  </a:ext>
                </a:extLst>
              </a:tr>
              <a:tr h="543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Tesco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250 job postings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extLst>
                  <a:ext uri="{0D108BD9-81ED-4DB2-BD59-A6C34878D82A}">
                    <a16:rowId xmlns:a16="http://schemas.microsoft.com/office/drawing/2014/main" val="3987693488"/>
                  </a:ext>
                </a:extLst>
              </a:tr>
              <a:tr h="543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Haven Holidays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216 job postings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extLst>
                  <a:ext uri="{0D108BD9-81ED-4DB2-BD59-A6C34878D82A}">
                    <a16:rowId xmlns:a16="http://schemas.microsoft.com/office/drawing/2014/main" val="458654255"/>
                  </a:ext>
                </a:extLst>
              </a:tr>
              <a:tr h="5439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Maid2Clean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600" kern="100">
                          <a:effectLst/>
                        </a:rPr>
                        <a:t>215 job postings</a:t>
                      </a:r>
                      <a:endParaRPr lang="en-GB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1197" marR="101197" marT="0" marB="0"/>
                </a:tc>
                <a:extLst>
                  <a:ext uri="{0D108BD9-81ED-4DB2-BD59-A6C34878D82A}">
                    <a16:rowId xmlns:a16="http://schemas.microsoft.com/office/drawing/2014/main" val="681594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9349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910740" y="850737"/>
            <a:ext cx="1920240" cy="25420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Health Care </a:t>
            </a:r>
          </a:p>
        </p:txBody>
      </p:sp>
      <p:sp>
        <p:nvSpPr>
          <p:cNvPr id="32" name="Rectangle 34"/>
          <p:cNvSpPr>
            <a:spLocks noChangeArrowheads="1"/>
          </p:cNvSpPr>
          <p:nvPr/>
        </p:nvSpPr>
        <p:spPr bwMode="auto">
          <a:xfrm>
            <a:off x="695102" y="337328"/>
            <a:ext cx="1080179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1" i="0" u="sng" strike="noStrike" cap="none" normalizeH="0" baseline="0" dirty="0">
                <a:ln>
                  <a:noFill/>
                </a:ln>
                <a:solidFill>
                  <a:srgbClr val="0099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top 10 Growth</a:t>
            </a:r>
            <a:r>
              <a:rPr kumimoji="0" lang="en-GB" altLang="en-US" sz="2000" b="1" i="0" u="sng" strike="noStrike" cap="none" normalizeH="0" dirty="0">
                <a:ln>
                  <a:noFill/>
                </a:ln>
                <a:solidFill>
                  <a:srgbClr val="0099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Areas/Sectors in Cumbria</a:t>
            </a:r>
            <a:endParaRPr kumimoji="0" lang="en-GB" altLang="en-US" sz="2000" b="1" i="0" u="sng" strike="noStrike" cap="none" normalizeH="0" baseline="0" dirty="0">
              <a:ln>
                <a:noFill/>
              </a:ln>
              <a:solidFill>
                <a:srgbClr val="009999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045199" y="860258"/>
            <a:ext cx="1607488" cy="13385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Social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Care 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135880" y="822173"/>
            <a:ext cx="1920240" cy="25420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Manufacturing &amp; Engineering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7225346" y="860259"/>
            <a:ext cx="1920240" cy="25230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Nuclear &amp; Clean Energy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9483835" y="829787"/>
            <a:ext cx="1920240" cy="255349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Construction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823924" y="4285454"/>
            <a:ext cx="1920240" cy="22474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Tourism &amp; The Visitor Economy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3045198" y="4285453"/>
            <a:ext cx="1920240" cy="23243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Transport &amp; Logistics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2111889" y="7102474"/>
            <a:ext cx="2351471" cy="15510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FF0000"/>
                </a:solidFill>
                <a:latin typeface="Arial" panose="020B0604020202020204" pitchFamily="34" charset="0"/>
              </a:rPr>
              <a:t>Professional Services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7352899" y="4285452"/>
            <a:ext cx="1920240" cy="20391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Creative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, 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Cultural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 &amp; Digital</a:t>
            </a:r>
            <a:endParaRPr kumimoji="0" lang="en-US" altLang="en-US" b="1" i="0" u="sng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9483835" y="4285453"/>
            <a:ext cx="1920240" cy="22474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Agriculture &amp; Land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-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Based </a:t>
            </a:r>
          </a:p>
        </p:txBody>
      </p:sp>
      <p:pic>
        <p:nvPicPr>
          <p:cNvPr id="44" name="Picture 2" descr="Health Care Car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" y="1331772"/>
            <a:ext cx="1886100" cy="205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Image result for social  ca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691" y="1425908"/>
            <a:ext cx="1607489" cy="195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Image result for manufactur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0888" y="1529557"/>
            <a:ext cx="1909352" cy="1853723"/>
          </a:xfrm>
          <a:prstGeom prst="rect">
            <a:avLst/>
          </a:prstGeom>
        </p:spPr>
      </p:pic>
      <p:pic>
        <p:nvPicPr>
          <p:cNvPr id="13326" name="Picture 14" descr="Image result for wind turb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380" y="1529557"/>
            <a:ext cx="1987206" cy="185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3835" y="1482317"/>
            <a:ext cx="1948627" cy="1948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924" y="5212080"/>
            <a:ext cx="1920240" cy="1320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61692" y="4927600"/>
            <a:ext cx="1903746" cy="1682195"/>
          </a:xfrm>
          <a:prstGeom prst="rect">
            <a:avLst/>
          </a:prstGeom>
        </p:spPr>
      </p:pic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5244400" y="4285452"/>
            <a:ext cx="1920240" cy="22474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Professional Services</a:t>
            </a:r>
            <a:endParaRPr kumimoji="0" lang="en-US" altLang="en-US" b="1" i="0" u="sng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66472" y="4927600"/>
            <a:ext cx="1891908" cy="16821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69077" y="5212080"/>
            <a:ext cx="1891908" cy="13977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83835" y="4927599"/>
            <a:ext cx="1948627" cy="168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818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8CEFA-5212-68A2-6B47-D33B8A9890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D5841-A4EA-0CD9-2306-EAC9E6B63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62778"/>
            <a:ext cx="10058400" cy="1450757"/>
          </a:xfrm>
        </p:spPr>
        <p:txBody>
          <a:bodyPr>
            <a:normAutofit/>
          </a:bodyPr>
          <a:lstStyle/>
          <a:p>
            <a:r>
              <a:rPr lang="en-GB" sz="4400" dirty="0">
                <a:latin typeface="Abadi" panose="020B0604020104020204" pitchFamily="34" charset="0"/>
              </a:rPr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A9EA5-CD0E-D38C-444E-B1CBEBDFC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935" y="1466850"/>
            <a:ext cx="10946130" cy="3411644"/>
          </a:xfrm>
        </p:spPr>
        <p:txBody>
          <a:bodyPr>
            <a:normAutofit/>
          </a:bodyPr>
          <a:lstStyle/>
          <a:p>
            <a:endParaRPr lang="en-GB" sz="36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4400" i="1" dirty="0">
                <a:latin typeface="Abadi" panose="020B0604020104020204" pitchFamily="34" charset="0"/>
              </a:rPr>
              <a:t>What are the biggest employment opportunities in Cumbria?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6" name="Picture 5" descr="A person standing next to a question mark&#10;&#10;AI-generated content may be incorrect.">
            <a:extLst>
              <a:ext uri="{FF2B5EF4-FFF2-40B4-BE49-F238E27FC236}">
                <a16:creationId xmlns:a16="http://schemas.microsoft.com/office/drawing/2014/main" id="{8F37223A-D88D-F915-2518-9DDF16DD66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120640" y="3873463"/>
            <a:ext cx="1824090" cy="248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4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E9202-B6AB-4C6C-8E0C-0496B5040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5400" dirty="0">
                <a:latin typeface="Abadi" panose="020B0604020104020204" pitchFamily="34" charset="0"/>
              </a:rPr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71682-2890-4F3E-96A0-5A197C6E0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05759"/>
            <a:ext cx="10058400" cy="37949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dirty="0">
                <a:latin typeface="Abadi" panose="020B0604020104020204" pitchFamily="34" charset="0"/>
              </a:rPr>
              <a:t>Ask a family member or friend if they know the top employment areas in Cumbria, such as Health Care, Construction, Engineering and Education.</a:t>
            </a:r>
          </a:p>
        </p:txBody>
      </p:sp>
      <p:pic>
        <p:nvPicPr>
          <p:cNvPr id="9" name="Picture 8" descr="A hand holding a pen&#10;&#10;AI-generated content may be incorrect.">
            <a:extLst>
              <a:ext uri="{FF2B5EF4-FFF2-40B4-BE49-F238E27FC236}">
                <a16:creationId xmlns:a16="http://schemas.microsoft.com/office/drawing/2014/main" id="{8AF27240-9456-0DA2-FC2A-0353E258AC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60658" y="4309035"/>
            <a:ext cx="2919805" cy="194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122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30D5E223-858B-43EB-BB5B-94F09955A440}"/>
              </a:ext>
            </a:extLst>
          </p:cNvPr>
          <p:cNvSpPr/>
          <p:nvPr/>
        </p:nvSpPr>
        <p:spPr>
          <a:xfrm>
            <a:off x="352425" y="295274"/>
            <a:ext cx="11601450" cy="5934075"/>
          </a:xfrm>
          <a:prstGeom prst="cloudCallout">
            <a:avLst>
              <a:gd name="adj1" fmla="val -43098"/>
              <a:gd name="adj2" fmla="val 4939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Abadi" panose="020B0604020104020204" pitchFamily="34" charset="0"/>
              </a:rPr>
              <a:t>Recap - </a:t>
            </a:r>
            <a:r>
              <a:rPr lang="en-GB" sz="4400" i="1" dirty="0">
                <a:latin typeface="Abadi" panose="020B0604020104020204" pitchFamily="34" charset="0"/>
              </a:rPr>
              <a:t>What are the good things about living and working in Cumbria?</a:t>
            </a:r>
          </a:p>
          <a:p>
            <a:pPr algn="ctr"/>
            <a:endParaRPr lang="en-GB" sz="3600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312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162778"/>
            <a:ext cx="10058400" cy="1450757"/>
          </a:xfrm>
        </p:spPr>
        <p:txBody>
          <a:bodyPr>
            <a:normAutofit/>
          </a:bodyPr>
          <a:lstStyle/>
          <a:p>
            <a:r>
              <a:rPr lang="en-GB" sz="4400" dirty="0">
                <a:latin typeface="Abadi" panose="020B0604020104020204" pitchFamily="34" charset="0"/>
              </a:rPr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935" y="1466850"/>
            <a:ext cx="10946130" cy="3411644"/>
          </a:xfrm>
        </p:spPr>
        <p:txBody>
          <a:bodyPr>
            <a:normAutofit/>
          </a:bodyPr>
          <a:lstStyle/>
          <a:p>
            <a:endParaRPr lang="en-GB" sz="36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4400" i="1" dirty="0">
                <a:latin typeface="Abadi" panose="020B0604020104020204" pitchFamily="34" charset="0"/>
              </a:rPr>
              <a:t>What are the biggest employment opportunities in Cumbria?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6" name="Picture 5" descr="A person standing next to a question mark&#10;&#10;AI-generated content may be incorrect.">
            <a:extLst>
              <a:ext uri="{FF2B5EF4-FFF2-40B4-BE49-F238E27FC236}">
                <a16:creationId xmlns:a16="http://schemas.microsoft.com/office/drawing/2014/main" id="{D0B71F23-2B01-B775-2B2A-8CCD2D98DF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120640" y="3873463"/>
            <a:ext cx="1824090" cy="248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4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D752-B1F7-4476-A2CA-E4B8D1A50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97100"/>
            <a:ext cx="10058400" cy="1450757"/>
          </a:xfrm>
        </p:spPr>
        <p:txBody>
          <a:bodyPr/>
          <a:lstStyle/>
          <a:p>
            <a:r>
              <a:rPr lang="en-GB" dirty="0">
                <a:latin typeface="Abadi" panose="020B0604020104020204" pitchFamily="34" charset="0"/>
              </a:rPr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458D-B861-49C0-A2E7-DA1D5F4A2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50" y="1845734"/>
            <a:ext cx="10946130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latin typeface="Abadi" panose="020B0604020104020204" pitchFamily="34" charset="0"/>
              </a:rPr>
              <a:t>To be able to:</a:t>
            </a:r>
          </a:p>
          <a:p>
            <a:r>
              <a:rPr lang="en-GB" sz="2600" dirty="0">
                <a:latin typeface="Abadi" panose="020B0604020104020204" pitchFamily="34" charset="0"/>
              </a:rPr>
              <a:t>Identify some of the biggest employers in Cumbria.</a:t>
            </a:r>
          </a:p>
          <a:p>
            <a:endParaRPr lang="en-GB" sz="2600" dirty="0">
              <a:latin typeface="Abadi" panose="020B0604020104020204" pitchFamily="34" charset="0"/>
            </a:endParaRPr>
          </a:p>
          <a:p>
            <a:r>
              <a:rPr lang="en-GB" sz="2600" dirty="0">
                <a:latin typeface="Abadi" panose="020B0604020104020204" pitchFamily="34" charset="0"/>
              </a:rPr>
              <a:t>Describe the jobs which are most looked for in Cumbria.</a:t>
            </a:r>
          </a:p>
          <a:p>
            <a:endParaRPr lang="en-GB" sz="2600" dirty="0">
              <a:latin typeface="Abadi" panose="020B0604020104020204" pitchFamily="34" charset="0"/>
            </a:endParaRPr>
          </a:p>
          <a:p>
            <a:r>
              <a:rPr lang="en-GB" sz="2600" dirty="0">
                <a:latin typeface="Abadi" panose="020B0604020104020204" pitchFamily="34" charset="0"/>
              </a:rPr>
              <a:t>Link employment opportunities to Year 9 GCSE options.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3600" dirty="0">
              <a:latin typeface="Abadi" panose="020B0604020104020204" pitchFamily="34" charset="0"/>
            </a:endParaRPr>
          </a:p>
        </p:txBody>
      </p:sp>
      <p:pic>
        <p:nvPicPr>
          <p:cNvPr id="6" name="Picture 5" descr="A notepad with a pen and glasses on a desk&#10;&#10;AI-generated content may be incorrect.">
            <a:extLst>
              <a:ext uri="{FF2B5EF4-FFF2-40B4-BE49-F238E27FC236}">
                <a16:creationId xmlns:a16="http://schemas.microsoft.com/office/drawing/2014/main" id="{2C86ADC2-8467-44A7-D755-F6E90C3E6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692625" y="4442907"/>
            <a:ext cx="2848088" cy="189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790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198CA-9948-4028-86CD-449DF61A6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529062"/>
            <a:ext cx="10058400" cy="718185"/>
          </a:xfrm>
        </p:spPr>
        <p:txBody>
          <a:bodyPr/>
          <a:lstStyle/>
          <a:p>
            <a:pPr algn="ctr"/>
            <a:r>
              <a:rPr lang="en-GB" dirty="0">
                <a:latin typeface="Abadi" panose="020B0604020104020204" pitchFamily="34" charset="0"/>
              </a:rPr>
              <a:t>Employment opportunities in Cumbria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83581-6250-459D-8C8D-F7BC0E629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7275" y="5289613"/>
            <a:ext cx="10287000" cy="104613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There are over 23,000 small, medium and large businesses in Cumbria.</a:t>
            </a:r>
          </a:p>
          <a:p>
            <a:pPr marL="0" indent="0" algn="ctr">
              <a:buNone/>
            </a:pPr>
            <a:r>
              <a:rPr lang="en-GB" sz="2800" dirty="0">
                <a:latin typeface="Abadi" panose="020B0604020104020204" pitchFamily="34" charset="0"/>
              </a:rPr>
              <a:t>Above are just a few – how many of these have you heard of?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30AA9D-ABE2-4786-9AA8-2A308F314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1" y="1476111"/>
            <a:ext cx="10687049" cy="3584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9426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9939" y="98426"/>
            <a:ext cx="10515600" cy="968375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latin typeface="Abadi" panose="020B0604020104020204" pitchFamily="34" charset="0"/>
              </a:rPr>
              <a:t>Cumbria is a great place to live and work!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238703" y="1238251"/>
            <a:ext cx="12058071" cy="5029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latin typeface="Abadi" panose="020B0604020104020204" pitchFamily="34" charset="0"/>
              </a:rPr>
              <a:t>Cumbria is not just rural or agriculture, it offers a wide variety of industries, including: </a:t>
            </a:r>
          </a:p>
          <a:p>
            <a:pPr marL="0" indent="0">
              <a:buNone/>
            </a:pPr>
            <a:endParaRPr lang="en-GB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latin typeface="Abadi" panose="020B0604020104020204" pitchFamily="34" charset="0"/>
              </a:rPr>
              <a:t>Nuclear &amp; Clean Energy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latin typeface="Abadi" panose="020B0604020104020204" pitchFamily="34" charset="0"/>
              </a:rPr>
              <a:t>Advanced Manufacturing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latin typeface="Abadi" panose="020B0604020104020204" pitchFamily="34" charset="0"/>
              </a:rPr>
              <a:t>Food Production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latin typeface="Abadi" panose="020B0604020104020204" pitchFamily="34" charset="0"/>
              </a:rPr>
              <a:t>Tourism and Hospitality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latin typeface="Abadi" panose="020B0604020104020204" pitchFamily="34" charset="0"/>
              </a:rPr>
              <a:t>Health &amp; Social Care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387237A1-6FEF-4EA0-897A-6CAC2665CC37}"/>
              </a:ext>
            </a:extLst>
          </p:cNvPr>
          <p:cNvSpPr txBox="1">
            <a:spLocks/>
          </p:cNvSpPr>
          <p:nvPr/>
        </p:nvSpPr>
        <p:spPr>
          <a:xfrm>
            <a:off x="6456293" y="1809751"/>
            <a:ext cx="5582728" cy="46101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en-GB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latin typeface="Abadi" panose="020B0604020104020204" pitchFamily="34" charset="0"/>
              </a:rPr>
              <a:t>Construction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latin typeface="Abadi" panose="020B0604020104020204" pitchFamily="34" charset="0"/>
              </a:rPr>
              <a:t>Logistics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latin typeface="Abadi" panose="020B0604020104020204" pitchFamily="34" charset="0"/>
              </a:rPr>
              <a:t>Creative Cultural &amp; Digital Arts and Media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>
                <a:latin typeface="Abadi" panose="020B0604020104020204" pitchFamily="34" charset="0"/>
              </a:rPr>
              <a:t>Professional Services. </a:t>
            </a:r>
          </a:p>
        </p:txBody>
      </p:sp>
    </p:spTree>
    <p:extLst>
      <p:ext uri="{BB962C8B-B14F-4D97-AF65-F5344CB8AC3E}">
        <p14:creationId xmlns:p14="http://schemas.microsoft.com/office/powerpoint/2010/main" val="1983936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7F060D09-32B0-4F08-A051-D71C2FF88DAD}"/>
              </a:ext>
            </a:extLst>
          </p:cNvPr>
          <p:cNvSpPr/>
          <p:nvPr/>
        </p:nvSpPr>
        <p:spPr>
          <a:xfrm>
            <a:off x="914400" y="514350"/>
            <a:ext cx="10115550" cy="4619625"/>
          </a:xfrm>
          <a:prstGeom prst="wedgeEllipseCallout">
            <a:avLst>
              <a:gd name="adj1" fmla="val -40385"/>
              <a:gd name="adj2" fmla="val 5384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Abadi" panose="020B0604020104020204" pitchFamily="34" charset="0"/>
              </a:rPr>
              <a:t>Myth #1</a:t>
            </a:r>
          </a:p>
          <a:p>
            <a:pPr algn="ctr"/>
            <a:br>
              <a:rPr lang="en-GB" sz="4000" dirty="0">
                <a:latin typeface="Abadi" panose="020B0604020104020204" pitchFamily="34" charset="0"/>
              </a:rPr>
            </a:br>
            <a:r>
              <a:rPr lang="en-GB" sz="4000" i="1" dirty="0">
                <a:latin typeface="Abadi" panose="020B0604020104020204" pitchFamily="34" charset="0"/>
              </a:rPr>
              <a:t>‘’</a:t>
            </a:r>
            <a:r>
              <a:rPr lang="en-GB" sz="4400" i="1" dirty="0">
                <a:latin typeface="Abadi" panose="020B0604020104020204" pitchFamily="34" charset="0"/>
              </a:rPr>
              <a:t>There aren’t many jobs in Cumbria for me to apply for.’’</a:t>
            </a:r>
            <a:endParaRPr lang="en-GB" sz="4000" i="1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373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3CFDD-EECA-4767-AD94-AD58C481D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332647"/>
          </a:xfrm>
        </p:spPr>
        <p:txBody>
          <a:bodyPr>
            <a:normAutofit/>
          </a:bodyPr>
          <a:lstStyle/>
          <a:p>
            <a:pPr algn="ctr"/>
            <a:r>
              <a:rPr lang="en-GB" sz="5400" dirty="0">
                <a:latin typeface="Abadi" panose="020B0604020104020204" pitchFamily="34" charset="0"/>
              </a:rPr>
              <a:t>Myth Busting!!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D879D-1976-454D-8CE9-BF4F928556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000" dirty="0">
                <a:latin typeface="Abadi" panose="020B0604020104020204" pitchFamily="34" charset="0"/>
              </a:rPr>
              <a:t>In 2025, there were over 53,000 jobs advertised in Cumbria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2F7764-5BB5-4BD3-6D80-CD1ADD234B0B}"/>
              </a:ext>
            </a:extLst>
          </p:cNvPr>
          <p:cNvSpPr txBox="1"/>
          <p:nvPr/>
        </p:nvSpPr>
        <p:spPr>
          <a:xfrm>
            <a:off x="3569109" y="2941822"/>
            <a:ext cx="609600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0" i="0" dirty="0">
                <a:solidFill>
                  <a:srgbClr val="242424"/>
                </a:solidFill>
                <a:effectLst/>
                <a:latin typeface="Arial" panose="020B0604020202020204" pitchFamily="34" charset="0"/>
              </a:rPr>
              <a:t>The top 6 locations were:</a:t>
            </a:r>
            <a:endParaRPr lang="en-US" sz="2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242424"/>
                </a:solidFill>
                <a:effectLst/>
                <a:latin typeface="Arial" panose="020B0604020202020204" pitchFamily="34" charset="0"/>
              </a:rPr>
              <a:t>Carlisle – 13,247</a:t>
            </a:r>
            <a:endParaRPr lang="en-US" sz="2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242424"/>
                </a:solidFill>
                <a:effectLst/>
                <a:latin typeface="Arial" panose="020B0604020202020204" pitchFamily="34" charset="0"/>
              </a:rPr>
              <a:t>Barrow - 8,663</a:t>
            </a:r>
            <a:endParaRPr lang="en-US" sz="2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242424"/>
                </a:solidFill>
                <a:effectLst/>
                <a:latin typeface="Arial" panose="020B0604020202020204" pitchFamily="34" charset="0"/>
              </a:rPr>
              <a:t>Kendal – 7,351</a:t>
            </a:r>
            <a:endParaRPr lang="en-US" sz="2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242424"/>
                </a:solidFill>
                <a:effectLst/>
                <a:latin typeface="Arial" panose="020B0604020202020204" pitchFamily="34" charset="0"/>
              </a:rPr>
              <a:t>Workington – 4,811</a:t>
            </a:r>
            <a:endParaRPr lang="en-US" sz="2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242424"/>
                </a:solidFill>
                <a:effectLst/>
                <a:latin typeface="Arial" panose="020B0604020202020204" pitchFamily="34" charset="0"/>
              </a:rPr>
              <a:t>Penrith – 4,712</a:t>
            </a:r>
            <a:endParaRPr lang="en-US" sz="2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800" b="0" i="0" dirty="0">
                <a:solidFill>
                  <a:srgbClr val="242424"/>
                </a:solidFill>
                <a:effectLst/>
                <a:latin typeface="Arial" panose="020B0604020202020204" pitchFamily="34" charset="0"/>
              </a:rPr>
              <a:t>Whitehaven – 3,174</a:t>
            </a:r>
            <a:endParaRPr lang="en-US" sz="2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841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peech Bubble: Oval 1">
            <a:extLst>
              <a:ext uri="{FF2B5EF4-FFF2-40B4-BE49-F238E27FC236}">
                <a16:creationId xmlns:a16="http://schemas.microsoft.com/office/drawing/2014/main" id="{7F060D09-32B0-4F08-A051-D71C2FF88DAD}"/>
              </a:ext>
            </a:extLst>
          </p:cNvPr>
          <p:cNvSpPr/>
          <p:nvPr/>
        </p:nvSpPr>
        <p:spPr>
          <a:xfrm>
            <a:off x="1038225" y="504825"/>
            <a:ext cx="10115550" cy="4619625"/>
          </a:xfrm>
          <a:prstGeom prst="wedgeEllipseCallout">
            <a:avLst>
              <a:gd name="adj1" fmla="val -40385"/>
              <a:gd name="adj2" fmla="val 5384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Abadi" panose="020B0604020104020204" pitchFamily="34" charset="0"/>
              </a:rPr>
              <a:t>Myth #2</a:t>
            </a:r>
          </a:p>
          <a:p>
            <a:pPr algn="ctr"/>
            <a:br>
              <a:rPr lang="en-GB" sz="4000" dirty="0">
                <a:latin typeface="Abadi" panose="020B0604020104020204" pitchFamily="34" charset="0"/>
              </a:rPr>
            </a:br>
            <a:r>
              <a:rPr lang="en-GB" sz="4400" i="1" dirty="0">
                <a:latin typeface="Abadi" panose="020B0604020104020204" pitchFamily="34" charset="0"/>
              </a:rPr>
              <a:t>‘’There’s only manual and practical jobs in Cumbria.’’</a:t>
            </a:r>
            <a:endParaRPr lang="en-GB" sz="4000" i="1" dirty="0">
              <a:latin typeface="Abadi" panose="020B06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070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255CA-5A8A-4C47-907F-AE2F658A1A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415</Words>
  <Application>Microsoft Office PowerPoint</Application>
  <PresentationFormat>Widescreen</PresentationFormat>
  <Paragraphs>80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Abadi</vt:lpstr>
      <vt:lpstr>Aptos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Today’s key question</vt:lpstr>
      <vt:lpstr>Today’s objectives</vt:lpstr>
      <vt:lpstr>Employment opportunities in Cumbria</vt:lpstr>
      <vt:lpstr>Cumbria is a great place to live and work! </vt:lpstr>
      <vt:lpstr>PowerPoint Presentation</vt:lpstr>
      <vt:lpstr>Myth Busting!!</vt:lpstr>
      <vt:lpstr>PowerPoint Presentation</vt:lpstr>
      <vt:lpstr>Myth Busting!!</vt:lpstr>
      <vt:lpstr>PowerPoint Presentation</vt:lpstr>
      <vt:lpstr>Today’s key question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